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7" r:id="rId3"/>
    <p:sldId id="257" r:id="rId4"/>
    <p:sldId id="260" r:id="rId5"/>
    <p:sldId id="261" r:id="rId6"/>
    <p:sldId id="274" r:id="rId7"/>
    <p:sldId id="275" r:id="rId8"/>
    <p:sldId id="259" r:id="rId9"/>
    <p:sldId id="276" r:id="rId10"/>
    <p:sldId id="27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Calabrese" initials="EC" lastIdx="1" clrIdx="0">
    <p:extLst>
      <p:ext uri="{19B8F6BF-5375-455C-9EA6-DF929625EA0E}">
        <p15:presenceInfo xmlns:p15="http://schemas.microsoft.com/office/powerpoint/2012/main" userId="Emily Calabre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8BB35-DC36-4402-9A29-E1A747DD6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1470CE-2DB7-489F-8A28-6D37F66863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8F4B29-F77F-4C74-A377-97605023547D}"/>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5" name="Footer Placeholder 4">
            <a:extLst>
              <a:ext uri="{FF2B5EF4-FFF2-40B4-BE49-F238E27FC236}">
                <a16:creationId xmlns:a16="http://schemas.microsoft.com/office/drawing/2014/main" id="{FE4AC6F3-20C2-4127-B627-56D849033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44CA7-D658-4305-82CC-8F7C1F97E8C7}"/>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70358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F15A1-FCDA-4C98-9609-65779028B1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EB543A-0DF4-4AA6-A557-6EB4C6D815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FCA707-9A88-44B8-A8E2-90180FD06E1B}"/>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5" name="Footer Placeholder 4">
            <a:extLst>
              <a:ext uri="{FF2B5EF4-FFF2-40B4-BE49-F238E27FC236}">
                <a16:creationId xmlns:a16="http://schemas.microsoft.com/office/drawing/2014/main" id="{B5927E65-80EF-4AA4-BE3A-6A56A7CFD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8169C9-E113-4363-9FB2-C6C5728D5689}"/>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2687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F51061-A603-4357-BDE2-3C3FD30BEF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08066D-8837-49E1-894F-D90BE4C507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B26C6-C0F0-41EE-8BA1-99B1CFC2CBEC}"/>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5" name="Footer Placeholder 4">
            <a:extLst>
              <a:ext uri="{FF2B5EF4-FFF2-40B4-BE49-F238E27FC236}">
                <a16:creationId xmlns:a16="http://schemas.microsoft.com/office/drawing/2014/main" id="{558C8C95-9B84-4051-8B8B-C1E562953F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B507AE-0501-4766-A3BA-818C4F90FDCB}"/>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412536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FA85AB-8A42-49EA-B506-4A33A32F756C}"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1676544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FA85AB-8A42-49EA-B506-4A33A32F756C}"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563127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FA85AB-8A42-49EA-B506-4A33A32F756C}"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3783730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FA85AB-8A42-49EA-B506-4A33A32F756C}"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4108817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FA85AB-8A42-49EA-B506-4A33A32F756C}" type="datetimeFigureOut">
              <a:rPr lang="en-US" smtClean="0"/>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3368084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FA85AB-8A42-49EA-B506-4A33A32F756C}" type="datetimeFigureOut">
              <a:rPr lang="en-US" smtClean="0"/>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31978546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A85AB-8A42-49EA-B506-4A33A32F756C}" type="datetimeFigureOut">
              <a:rPr lang="en-US" smtClean="0"/>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125807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FA85AB-8A42-49EA-B506-4A33A32F756C}"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324985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005B0-F73A-4EEE-B073-1BF1211167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23299E-1236-4AFA-9531-7A60CABAF4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D78650-D126-454B-B774-BA1C27BD527F}"/>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5" name="Footer Placeholder 4">
            <a:extLst>
              <a:ext uri="{FF2B5EF4-FFF2-40B4-BE49-F238E27FC236}">
                <a16:creationId xmlns:a16="http://schemas.microsoft.com/office/drawing/2014/main" id="{B9CAD400-B70D-416E-9D00-9FB75D98EA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3E5B0-66BA-4C19-A666-0DCC2B8C9699}"/>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743101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FA85AB-8A42-49EA-B506-4A33A32F756C}" type="datetimeFigureOut">
              <a:rPr lang="en-US" smtClean="0"/>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166961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FA85AB-8A42-49EA-B506-4A33A32F756C}"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6486288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FA85AB-8A42-49EA-B506-4A33A32F756C}" type="datetimeFigureOut">
              <a:rPr lang="en-US" smtClean="0"/>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EF4-AEAA-4447-A8FA-9503B7F053A5}" type="slidenum">
              <a:rPr lang="en-US" smtClean="0"/>
              <a:t>‹#›</a:t>
            </a:fld>
            <a:endParaRPr lang="en-US"/>
          </a:p>
        </p:txBody>
      </p:sp>
    </p:spTree>
    <p:extLst>
      <p:ext uri="{BB962C8B-B14F-4D97-AF65-F5344CB8AC3E}">
        <p14:creationId xmlns:p14="http://schemas.microsoft.com/office/powerpoint/2010/main" val="2104746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F7240-E94F-4599-82DF-5F4A9E9B42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35B588-613B-4626-9238-0713EC8DE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206DAA-9B9F-405F-B2C8-581BACEED042}"/>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5" name="Footer Placeholder 4">
            <a:extLst>
              <a:ext uri="{FF2B5EF4-FFF2-40B4-BE49-F238E27FC236}">
                <a16:creationId xmlns:a16="http://schemas.microsoft.com/office/drawing/2014/main" id="{976BBAAB-A080-42CE-9FD4-E5E31801FC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64EC06-F562-43B8-9E9C-50E5F7F37040}"/>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381919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99462-C5C1-45E3-8899-A5BA635DA8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BE71F6-5942-4A5B-AAA8-767670DB86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2A9026-D6A1-4B84-B14A-D6C1A1610D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922F94-2B96-4049-8EFA-431745AC2E9D}"/>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6" name="Footer Placeholder 5">
            <a:extLst>
              <a:ext uri="{FF2B5EF4-FFF2-40B4-BE49-F238E27FC236}">
                <a16:creationId xmlns:a16="http://schemas.microsoft.com/office/drawing/2014/main" id="{8DEDCC8E-B3D0-492B-A8CE-BF992FF574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BED92-FC49-4935-A299-92AB6DC6D9DD}"/>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1787670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E5517-E799-439B-9B59-B07D969D96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29A1D9-E930-4109-8281-E68D967586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F60D60-5BA8-4BBA-9E08-214C2A1963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DBAB44-7EF4-4FB0-B24E-DAA6B20C80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4697D-B4B2-4BB3-9B13-8EE4B67213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CC61AB-55D7-416F-BBDC-8DB8C31D61B7}"/>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8" name="Footer Placeholder 7">
            <a:extLst>
              <a:ext uri="{FF2B5EF4-FFF2-40B4-BE49-F238E27FC236}">
                <a16:creationId xmlns:a16="http://schemas.microsoft.com/office/drawing/2014/main" id="{E3F0558A-7037-40A5-9B37-5328871B25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FA0EDF-5C21-4734-ABBC-4698E781F9CA}"/>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173515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F0D36-D433-4BF6-B1E4-B416DD6AE6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7CA66E-4B72-47C9-B295-670CDB08CD5C}"/>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4" name="Footer Placeholder 3">
            <a:extLst>
              <a:ext uri="{FF2B5EF4-FFF2-40B4-BE49-F238E27FC236}">
                <a16:creationId xmlns:a16="http://schemas.microsoft.com/office/drawing/2014/main" id="{DACE7252-F6DE-4C66-947C-C699B1646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5982EF-A940-46E4-B162-867A08A97BC2}"/>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2795600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909A75-D5E8-486E-9A7C-2B0F6C9C8615}"/>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3" name="Footer Placeholder 2">
            <a:extLst>
              <a:ext uri="{FF2B5EF4-FFF2-40B4-BE49-F238E27FC236}">
                <a16:creationId xmlns:a16="http://schemas.microsoft.com/office/drawing/2014/main" id="{F9D404F9-6788-4308-9DD5-001495199C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584994-E9BD-450B-8F2D-BE5F25FAF480}"/>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2037772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AAECC-8FE6-473F-ACC7-5040C289C5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6892A9-C4CD-4CED-884D-CDB5EB2215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B550BA-78EE-4223-B25D-4BA8026911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545460-FA57-47FD-AF21-574BA83E4923}"/>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6" name="Footer Placeholder 5">
            <a:extLst>
              <a:ext uri="{FF2B5EF4-FFF2-40B4-BE49-F238E27FC236}">
                <a16:creationId xmlns:a16="http://schemas.microsoft.com/office/drawing/2014/main" id="{C02AC5C3-4930-40CF-8F77-361D4A8D1C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447D9A-BA38-45B0-B030-09B71FADC327}"/>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293576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28C2B-FDC2-46C5-A1C7-BDCDD7AE83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0DE5F3-20A8-4D4E-A788-2D85D9530C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D01BB4-8185-437D-BEDB-CBD414A71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B5B6CC-D3E2-4F60-A0BB-E16D0821FB29}"/>
              </a:ext>
            </a:extLst>
          </p:cNvPr>
          <p:cNvSpPr>
            <a:spLocks noGrp="1"/>
          </p:cNvSpPr>
          <p:nvPr>
            <p:ph type="dt" sz="half" idx="10"/>
          </p:nvPr>
        </p:nvSpPr>
        <p:spPr/>
        <p:txBody>
          <a:bodyPr/>
          <a:lstStyle/>
          <a:p>
            <a:fld id="{311FED61-5F1D-4DC0-8E1D-8828BB12870A}" type="datetimeFigureOut">
              <a:rPr lang="en-US" smtClean="0"/>
              <a:t>9/14/2020</a:t>
            </a:fld>
            <a:endParaRPr lang="en-US"/>
          </a:p>
        </p:txBody>
      </p:sp>
      <p:sp>
        <p:nvSpPr>
          <p:cNvPr id="6" name="Footer Placeholder 5">
            <a:extLst>
              <a:ext uri="{FF2B5EF4-FFF2-40B4-BE49-F238E27FC236}">
                <a16:creationId xmlns:a16="http://schemas.microsoft.com/office/drawing/2014/main" id="{2129F4B1-59A9-448B-8600-4308B5741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3609CC-4F8A-4445-9333-7DB6B9B2FAF4}"/>
              </a:ext>
            </a:extLst>
          </p:cNvPr>
          <p:cNvSpPr>
            <a:spLocks noGrp="1"/>
          </p:cNvSpPr>
          <p:nvPr>
            <p:ph type="sldNum" sz="quarter" idx="12"/>
          </p:nvPr>
        </p:nvSpPr>
        <p:spPr/>
        <p:txBody>
          <a:bodyPr/>
          <a:lstStyle/>
          <a:p>
            <a:fld id="{5339DBC7-D1E9-4E0B-A059-929377C977D2}" type="slidenum">
              <a:rPr lang="en-US" smtClean="0"/>
              <a:t>‹#›</a:t>
            </a:fld>
            <a:endParaRPr lang="en-US"/>
          </a:p>
        </p:txBody>
      </p:sp>
    </p:spTree>
    <p:extLst>
      <p:ext uri="{BB962C8B-B14F-4D97-AF65-F5344CB8AC3E}">
        <p14:creationId xmlns:p14="http://schemas.microsoft.com/office/powerpoint/2010/main" val="1821131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005248-C02F-4F7D-92FC-127713D63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912FE6-CDF6-4194-AF3C-027444F83D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C99AF-1BAD-4B4D-9433-1796FA8D79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FED61-5F1D-4DC0-8E1D-8828BB12870A}" type="datetimeFigureOut">
              <a:rPr lang="en-US" smtClean="0"/>
              <a:t>9/14/2020</a:t>
            </a:fld>
            <a:endParaRPr lang="en-US"/>
          </a:p>
        </p:txBody>
      </p:sp>
      <p:sp>
        <p:nvSpPr>
          <p:cNvPr id="5" name="Footer Placeholder 4">
            <a:extLst>
              <a:ext uri="{FF2B5EF4-FFF2-40B4-BE49-F238E27FC236}">
                <a16:creationId xmlns:a16="http://schemas.microsoft.com/office/drawing/2014/main" id="{84CD6D0C-8367-4772-92B4-52180D37D0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DAC42D-510A-486A-AE95-3787F595CF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9DBC7-D1E9-4E0B-A059-929377C977D2}" type="slidenum">
              <a:rPr lang="en-US" smtClean="0"/>
              <a:t>‹#›</a:t>
            </a:fld>
            <a:endParaRPr lang="en-US"/>
          </a:p>
        </p:txBody>
      </p:sp>
    </p:spTree>
    <p:extLst>
      <p:ext uri="{BB962C8B-B14F-4D97-AF65-F5344CB8AC3E}">
        <p14:creationId xmlns:p14="http://schemas.microsoft.com/office/powerpoint/2010/main" val="2281869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A85AB-8A42-49EA-B506-4A33A32F756C}" type="datetimeFigureOut">
              <a:rPr lang="en-US" smtClean="0"/>
              <a:t>9/14/2020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09EF4-AEAA-4447-A8FA-9503B7F053A5}" type="slidenum">
              <a:rPr lang="en-US" smtClean="0"/>
              <a:t>‹#›</a:t>
            </a:fld>
            <a:endParaRPr lang="en-US"/>
          </a:p>
        </p:txBody>
      </p:sp>
    </p:spTree>
    <p:extLst>
      <p:ext uri="{BB962C8B-B14F-4D97-AF65-F5344CB8AC3E}">
        <p14:creationId xmlns:p14="http://schemas.microsoft.com/office/powerpoint/2010/main" val="274151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8.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4294967295"/>
          </p:nvPr>
        </p:nvSpPr>
        <p:spPr>
          <a:xfrm>
            <a:off x="1719712" y="3200400"/>
            <a:ext cx="8686800" cy="1143000"/>
          </a:xfrm>
        </p:spPr>
        <p:txBody>
          <a:bodyPr/>
          <a:lstStyle/>
          <a:p>
            <a:pPr marL="0" indent="0" algn="ctr">
              <a:buNone/>
            </a:pPr>
            <a:r>
              <a:rPr lang="en-US" dirty="0"/>
              <a:t>Evictions 2020: National Crisis, Local Effect</a:t>
            </a:r>
          </a:p>
          <a:p>
            <a:pPr marL="0" indent="0" algn="ctr">
              <a:buNone/>
            </a:pPr>
            <a:endParaRPr lang="en-US" dirty="0"/>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0485" y="1221146"/>
            <a:ext cx="4145280" cy="73152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3592" y="1221146"/>
            <a:ext cx="3135087" cy="731520"/>
          </a:xfrm>
          <a:prstGeom prst="rect">
            <a:avLst/>
          </a:prstGeom>
        </p:spPr>
      </p:pic>
      <p:pic>
        <p:nvPicPr>
          <p:cNvPr id="1026" name="Picture 2" descr="C:\Users\brownz\AppData\Local\Microsoft\Windows\INetCache\IE\FFKJPTHD\scales-of-justice-450203_960_72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2570" y="683286"/>
            <a:ext cx="1737360" cy="173736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43888" y="3962400"/>
            <a:ext cx="2560482" cy="2560482"/>
          </a:xfrm>
          <a:prstGeom prst="rect">
            <a:avLst/>
          </a:prstGeom>
        </p:spPr>
      </p:pic>
    </p:spTree>
    <p:extLst>
      <p:ext uri="{BB962C8B-B14F-4D97-AF65-F5344CB8AC3E}">
        <p14:creationId xmlns:p14="http://schemas.microsoft.com/office/powerpoint/2010/main" val="3529201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D7BFE10-A610-4D55-B42D-15F1DB9D6C18}"/>
              </a:ext>
            </a:extLst>
          </p:cNvPr>
          <p:cNvSpPr>
            <a:spLocks noGrp="1"/>
          </p:cNvSpPr>
          <p:nvPr>
            <p:ph type="title"/>
          </p:nvPr>
        </p:nvSpPr>
        <p:spPr>
          <a:xfrm>
            <a:off x="934872" y="982272"/>
            <a:ext cx="3388419" cy="4560970"/>
          </a:xfrm>
        </p:spPr>
        <p:txBody>
          <a:bodyPr>
            <a:normAutofit/>
          </a:bodyPr>
          <a:lstStyle/>
          <a:p>
            <a:r>
              <a:rPr lang="en-US" sz="4000" u="sng">
                <a:solidFill>
                  <a:srgbClr val="FFFFFF"/>
                </a:solidFill>
              </a:rPr>
              <a:t>There was an eviction crisis before COVID</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FE161F07-BFB5-4C74-833B-9D39B652D67C}"/>
              </a:ext>
            </a:extLst>
          </p:cNvPr>
          <p:cNvSpPr>
            <a:spLocks noGrp="1"/>
          </p:cNvSpPr>
          <p:nvPr>
            <p:ph idx="1"/>
          </p:nvPr>
        </p:nvSpPr>
        <p:spPr>
          <a:xfrm>
            <a:off x="5221862" y="1719618"/>
            <a:ext cx="5948831" cy="4334629"/>
          </a:xfrm>
        </p:spPr>
        <p:txBody>
          <a:bodyPr anchor="ctr">
            <a:normAutofit lnSpcReduction="10000"/>
          </a:bodyPr>
          <a:lstStyle/>
          <a:p>
            <a:r>
              <a:rPr lang="en-US" sz="1900" dirty="0">
                <a:solidFill>
                  <a:srgbClr val="FEFFFF"/>
                </a:solidFill>
              </a:rPr>
              <a:t>Without attorneys representing landlords, there is nobody to ensure a tenant’s rights are being enforced. Obvious, right?</a:t>
            </a:r>
          </a:p>
          <a:p>
            <a:pPr lvl="1"/>
            <a:r>
              <a:rPr lang="en-US" sz="1900" dirty="0">
                <a:solidFill>
                  <a:srgbClr val="FEFFFF"/>
                </a:solidFill>
              </a:rPr>
              <a:t>People get an eviction judgment for something not prescribed. </a:t>
            </a:r>
          </a:p>
          <a:p>
            <a:pPr lvl="1"/>
            <a:r>
              <a:rPr lang="en-US" sz="1900" dirty="0">
                <a:solidFill>
                  <a:srgbClr val="FEFFFF"/>
                </a:solidFill>
              </a:rPr>
              <a:t>Utilities, by default, etc. </a:t>
            </a:r>
          </a:p>
          <a:p>
            <a:r>
              <a:rPr lang="en-US" sz="1900" dirty="0">
                <a:solidFill>
                  <a:srgbClr val="FEFFFF"/>
                </a:solidFill>
              </a:rPr>
              <a:t>An eviction judgment on your record could prevent future safe and affordable housing options- conditional dismissal or dismissal preferred for this reason.</a:t>
            </a:r>
          </a:p>
          <a:p>
            <a:r>
              <a:rPr lang="en-US" sz="1900" dirty="0">
                <a:solidFill>
                  <a:srgbClr val="FEFFFF"/>
                </a:solidFill>
              </a:rPr>
              <a:t>Once you lose Section 8 housing voucher, it is nearly impossible to get it back, there are also time restrictions if you have an eviction on your record. </a:t>
            </a:r>
          </a:p>
          <a:p>
            <a:r>
              <a:rPr lang="en-US" sz="1900" dirty="0">
                <a:solidFill>
                  <a:srgbClr val="FEFFFF"/>
                </a:solidFill>
              </a:rPr>
              <a:t>Impact on communities </a:t>
            </a:r>
            <a:r>
              <a:rPr lang="en-US" sz="1900">
                <a:solidFill>
                  <a:srgbClr val="FEFFFF"/>
                </a:solidFill>
              </a:rPr>
              <a:t>of color </a:t>
            </a:r>
          </a:p>
          <a:p>
            <a:r>
              <a:rPr lang="en-US" sz="1900" dirty="0">
                <a:solidFill>
                  <a:srgbClr val="FEFFFF"/>
                </a:solidFill>
              </a:rPr>
              <a:t>Requirements for assistance were strict. </a:t>
            </a:r>
          </a:p>
          <a:p>
            <a:endParaRPr lang="en-US" sz="1900" dirty="0">
              <a:solidFill>
                <a:srgbClr val="FEFFFF"/>
              </a:solidFill>
            </a:endParaRPr>
          </a:p>
        </p:txBody>
      </p:sp>
    </p:spTree>
    <p:extLst>
      <p:ext uri="{BB962C8B-B14F-4D97-AF65-F5344CB8AC3E}">
        <p14:creationId xmlns:p14="http://schemas.microsoft.com/office/powerpoint/2010/main" val="2507011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Shape 28">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61E78B0B-976E-40FD-9D10-6EA37F887685}"/>
              </a:ext>
            </a:extLst>
          </p:cNvPr>
          <p:cNvSpPr>
            <a:spLocks noGrp="1"/>
          </p:cNvSpPr>
          <p:nvPr>
            <p:ph type="title"/>
          </p:nvPr>
        </p:nvSpPr>
        <p:spPr>
          <a:xfrm>
            <a:off x="934872" y="982272"/>
            <a:ext cx="3388419" cy="4560970"/>
          </a:xfrm>
        </p:spPr>
        <p:txBody>
          <a:bodyPr>
            <a:normAutofit/>
          </a:bodyPr>
          <a:lstStyle/>
          <a:p>
            <a:r>
              <a:rPr lang="en-US" sz="4000" u="sng">
                <a:solidFill>
                  <a:srgbClr val="FFFFFF"/>
                </a:solidFill>
              </a:rPr>
              <a:t>EVICTION DIVERSION PROGRAMS</a:t>
            </a:r>
          </a:p>
        </p:txBody>
      </p:sp>
      <p:sp>
        <p:nvSpPr>
          <p:cNvPr id="31"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 name="Content Placeholder 4">
            <a:extLst>
              <a:ext uri="{FF2B5EF4-FFF2-40B4-BE49-F238E27FC236}">
                <a16:creationId xmlns:a16="http://schemas.microsoft.com/office/drawing/2014/main" id="{FF53CCF4-BC45-4143-886B-84A1A4079B00}"/>
              </a:ext>
            </a:extLst>
          </p:cNvPr>
          <p:cNvSpPr>
            <a:spLocks noGrp="1"/>
          </p:cNvSpPr>
          <p:nvPr>
            <p:ph idx="1"/>
          </p:nvPr>
        </p:nvSpPr>
        <p:spPr>
          <a:xfrm>
            <a:off x="5221862" y="1719618"/>
            <a:ext cx="5948831" cy="4334629"/>
          </a:xfrm>
        </p:spPr>
        <p:txBody>
          <a:bodyPr anchor="ctr">
            <a:normAutofit/>
          </a:bodyPr>
          <a:lstStyle/>
          <a:p>
            <a:pPr>
              <a:buFontTx/>
              <a:buChar char="-"/>
            </a:pPr>
            <a:r>
              <a:rPr lang="en-US" sz="1700" dirty="0">
                <a:solidFill>
                  <a:srgbClr val="FEFFFF"/>
                </a:solidFill>
              </a:rPr>
              <a:t>A collaboration between social services agencies, DHHS, the local Housing Assessment and Resource Agency, legal services agencies, and the courts to reduce the number of evictions in their community.</a:t>
            </a:r>
          </a:p>
          <a:p>
            <a:pPr>
              <a:buFontTx/>
              <a:buChar char="-"/>
            </a:pPr>
            <a:r>
              <a:rPr lang="en-US" sz="1700" dirty="0">
                <a:solidFill>
                  <a:srgbClr val="FEFFFF"/>
                </a:solidFill>
              </a:rPr>
              <a:t>Goal is to keep individuals and families housed.</a:t>
            </a:r>
          </a:p>
          <a:p>
            <a:pPr lvl="1">
              <a:buFontTx/>
              <a:buChar char="-"/>
            </a:pPr>
            <a:r>
              <a:rPr lang="en-US" sz="1700" dirty="0">
                <a:solidFill>
                  <a:srgbClr val="FEFFFF"/>
                </a:solidFill>
              </a:rPr>
              <a:t>Homelessness Prevention</a:t>
            </a:r>
          </a:p>
          <a:p>
            <a:pPr lvl="1">
              <a:buFontTx/>
              <a:buChar char="-"/>
            </a:pPr>
            <a:r>
              <a:rPr lang="en-US" sz="1700" dirty="0">
                <a:solidFill>
                  <a:srgbClr val="FEFFFF"/>
                </a:solidFill>
              </a:rPr>
              <a:t>Reduced costs to the community</a:t>
            </a:r>
          </a:p>
          <a:p>
            <a:pPr lvl="1">
              <a:buFontTx/>
              <a:buChar char="-"/>
            </a:pPr>
            <a:r>
              <a:rPr lang="en-US" sz="1700" dirty="0">
                <a:solidFill>
                  <a:srgbClr val="FEFFFF"/>
                </a:solidFill>
              </a:rPr>
              <a:t>Landlords receive payment for rent due</a:t>
            </a:r>
          </a:p>
          <a:p>
            <a:pPr>
              <a:buFontTx/>
              <a:buChar char="-"/>
            </a:pPr>
            <a:r>
              <a:rPr lang="en-US" sz="1700" dirty="0">
                <a:solidFill>
                  <a:srgbClr val="FEFFFF"/>
                </a:solidFill>
              </a:rPr>
              <a:t>All players at the table at the same time for a smooth process.</a:t>
            </a:r>
          </a:p>
          <a:p>
            <a:pPr>
              <a:buFontTx/>
              <a:buChar char="-"/>
            </a:pPr>
            <a:r>
              <a:rPr lang="en-US" sz="1700" dirty="0">
                <a:solidFill>
                  <a:srgbClr val="FEFFFF"/>
                </a:solidFill>
              </a:rPr>
              <a:t>Eviction cases get dismissed and do not result in a judgment for eviction. </a:t>
            </a:r>
          </a:p>
          <a:p>
            <a:pPr>
              <a:buFontTx/>
              <a:buChar char="-"/>
            </a:pPr>
            <a:r>
              <a:rPr lang="en-US" sz="1700" dirty="0">
                <a:solidFill>
                  <a:srgbClr val="FEFFFF"/>
                </a:solidFill>
              </a:rPr>
              <a:t>Agencies provide funds for tenants to landlords. </a:t>
            </a:r>
          </a:p>
          <a:p>
            <a:pPr>
              <a:buFontTx/>
              <a:buChar char="-"/>
            </a:pPr>
            <a:r>
              <a:rPr lang="en-US" sz="1700" dirty="0">
                <a:solidFill>
                  <a:srgbClr val="FEFFFF"/>
                </a:solidFill>
              </a:rPr>
              <a:t>EDP from the State of Michigan funding ends 12/31/20.</a:t>
            </a:r>
          </a:p>
        </p:txBody>
      </p:sp>
      <p:sp>
        <p:nvSpPr>
          <p:cNvPr id="18" name="TextBox 17">
            <a:extLst>
              <a:ext uri="{FF2B5EF4-FFF2-40B4-BE49-F238E27FC236}">
                <a16:creationId xmlns:a16="http://schemas.microsoft.com/office/drawing/2014/main" id="{58C6E25C-6250-44E2-AAC5-E8A224ACF52C}"/>
              </a:ext>
            </a:extLst>
          </p:cNvPr>
          <p:cNvSpPr txBox="1"/>
          <p:nvPr/>
        </p:nvSpPr>
        <p:spPr>
          <a:xfrm>
            <a:off x="3053443" y="3244334"/>
            <a:ext cx="6106884" cy="369332"/>
          </a:xfrm>
          <a:prstGeom prst="rect">
            <a:avLst/>
          </a:prstGeom>
          <a:noFill/>
        </p:spPr>
        <p:txBody>
          <a:bodyPr wrap="square">
            <a:spAutoFit/>
          </a:bodyPr>
          <a:lstStyle/>
          <a:p>
            <a:pPr>
              <a:spcAft>
                <a:spcPts val="600"/>
              </a:spcAft>
            </a:pPr>
            <a:r>
              <a:rPr lang="en-US" b="0" i="0" dirty="0">
                <a:solidFill>
                  <a:srgbClr val="000000"/>
                </a:solidFill>
                <a:effectLst/>
                <a:latin typeface="Times New Roman" panose="02020603050405020304" pitchFamily="18" charset="0"/>
              </a:rPr>
              <a:t> </a:t>
            </a:r>
            <a:endParaRPr lang="en-US"/>
          </a:p>
        </p:txBody>
      </p:sp>
    </p:spTree>
    <p:extLst>
      <p:ext uri="{BB962C8B-B14F-4D97-AF65-F5344CB8AC3E}">
        <p14:creationId xmlns:p14="http://schemas.microsoft.com/office/powerpoint/2010/main" val="276357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1E4C875-7EBF-4323-82BF-1DD544E16955}"/>
              </a:ext>
            </a:extLst>
          </p:cNvPr>
          <p:cNvSpPr>
            <a:spLocks noGrp="1"/>
          </p:cNvSpPr>
          <p:nvPr>
            <p:ph type="title"/>
          </p:nvPr>
        </p:nvSpPr>
        <p:spPr>
          <a:xfrm>
            <a:off x="934872" y="982272"/>
            <a:ext cx="3388419" cy="4560970"/>
          </a:xfrm>
        </p:spPr>
        <p:txBody>
          <a:bodyPr>
            <a:normAutofit/>
          </a:bodyPr>
          <a:lstStyle/>
          <a:p>
            <a:r>
              <a:rPr lang="en-US" sz="4000" u="sng">
                <a:solidFill>
                  <a:srgbClr val="FFFFFF"/>
                </a:solidFill>
              </a:rPr>
              <a:t>Administrative and Executive Orders Regarding Evictions</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818EE8B5-99E8-4BC6-ACA8-E8A4B7448FC7}"/>
              </a:ext>
            </a:extLst>
          </p:cNvPr>
          <p:cNvSpPr>
            <a:spLocks noGrp="1"/>
          </p:cNvSpPr>
          <p:nvPr>
            <p:ph idx="1"/>
          </p:nvPr>
        </p:nvSpPr>
        <p:spPr>
          <a:xfrm>
            <a:off x="5221862" y="1719618"/>
            <a:ext cx="5948831" cy="4334629"/>
          </a:xfrm>
        </p:spPr>
        <p:txBody>
          <a:bodyPr anchor="ctr">
            <a:normAutofit/>
          </a:bodyPr>
          <a:lstStyle/>
          <a:p>
            <a:r>
              <a:rPr lang="en-US" sz="2400">
                <a:solidFill>
                  <a:srgbClr val="FEFFFF"/>
                </a:solidFill>
              </a:rPr>
              <a:t>Executive Order No. 2020-134: Eviction Diversion program for COVID-19 related debtors. </a:t>
            </a:r>
          </a:p>
          <a:p>
            <a:pPr lvl="1"/>
            <a:r>
              <a:rPr lang="en-US">
                <a:solidFill>
                  <a:srgbClr val="FEFFFF"/>
                </a:solidFill>
              </a:rPr>
              <a:t>COVID housing debt for households under 100% of Area Median Income. </a:t>
            </a:r>
          </a:p>
          <a:p>
            <a:pPr lvl="1"/>
            <a:r>
              <a:rPr lang="en-US">
                <a:solidFill>
                  <a:srgbClr val="FEFFFF"/>
                </a:solidFill>
              </a:rPr>
              <a:t>Landlords forgive a percentage.</a:t>
            </a:r>
          </a:p>
          <a:p>
            <a:pPr lvl="1"/>
            <a:r>
              <a:rPr lang="en-US">
                <a:solidFill>
                  <a:srgbClr val="FEFFFF"/>
                </a:solidFill>
              </a:rPr>
              <a:t>Encourages conditional dismissals, lump sum payments to landlords and payment plans for ineligible debt. </a:t>
            </a:r>
          </a:p>
          <a:p>
            <a:endParaRPr lang="en-US" sz="2400">
              <a:solidFill>
                <a:srgbClr val="FEFFFF"/>
              </a:solidFill>
            </a:endParaRPr>
          </a:p>
          <a:p>
            <a:endParaRPr lang="en-US" sz="2400">
              <a:solidFill>
                <a:srgbClr val="FEFFFF"/>
              </a:solidFill>
            </a:endParaRPr>
          </a:p>
        </p:txBody>
      </p:sp>
    </p:spTree>
    <p:extLst>
      <p:ext uri="{BB962C8B-B14F-4D97-AF65-F5344CB8AC3E}">
        <p14:creationId xmlns:p14="http://schemas.microsoft.com/office/powerpoint/2010/main" val="206621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1E4C875-7EBF-4323-82BF-1DD544E16955}"/>
              </a:ext>
            </a:extLst>
          </p:cNvPr>
          <p:cNvSpPr>
            <a:spLocks noGrp="1"/>
          </p:cNvSpPr>
          <p:nvPr>
            <p:ph type="title"/>
          </p:nvPr>
        </p:nvSpPr>
        <p:spPr>
          <a:xfrm>
            <a:off x="934872" y="982272"/>
            <a:ext cx="3388419" cy="4560970"/>
          </a:xfrm>
        </p:spPr>
        <p:txBody>
          <a:bodyPr>
            <a:normAutofit/>
          </a:bodyPr>
          <a:lstStyle/>
          <a:p>
            <a:r>
              <a:rPr lang="en-US" sz="4000" u="sng">
                <a:solidFill>
                  <a:srgbClr val="FFFFFF"/>
                </a:solidFill>
              </a:rPr>
              <a:t>Administrative and Executive Orders Regarding Evictions</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818EE8B5-99E8-4BC6-ACA8-E8A4B7448FC7}"/>
              </a:ext>
            </a:extLst>
          </p:cNvPr>
          <p:cNvSpPr>
            <a:spLocks noGrp="1"/>
          </p:cNvSpPr>
          <p:nvPr>
            <p:ph idx="1"/>
          </p:nvPr>
        </p:nvSpPr>
        <p:spPr>
          <a:xfrm>
            <a:off x="5221862" y="1719618"/>
            <a:ext cx="5948831" cy="4334629"/>
          </a:xfrm>
        </p:spPr>
        <p:txBody>
          <a:bodyPr anchor="ctr">
            <a:normAutofit/>
          </a:bodyPr>
          <a:lstStyle/>
          <a:p>
            <a:r>
              <a:rPr lang="en-US" sz="1500">
                <a:solidFill>
                  <a:srgbClr val="FEFFFF"/>
                </a:solidFill>
              </a:rPr>
              <a:t>Administrative Order No. 2020-17: Priority Treatment and New Procedure for Landlord/Tenant Cases.</a:t>
            </a:r>
          </a:p>
          <a:p>
            <a:pPr lvl="1"/>
            <a:r>
              <a:rPr lang="en-US" sz="1500">
                <a:solidFill>
                  <a:srgbClr val="FEFFFF"/>
                </a:solidFill>
              </a:rPr>
              <a:t>Sets out phases and timing for docket scheduling.</a:t>
            </a:r>
          </a:p>
          <a:p>
            <a:pPr lvl="1"/>
            <a:r>
              <a:rPr lang="en-US" sz="1500">
                <a:solidFill>
                  <a:srgbClr val="FEFFFF"/>
                </a:solidFill>
              </a:rPr>
              <a:t>Requires written legal aid and HARA information to be sent with summons. </a:t>
            </a:r>
          </a:p>
          <a:p>
            <a:pPr lvl="1"/>
            <a:r>
              <a:rPr lang="en-US" sz="1500">
                <a:solidFill>
                  <a:srgbClr val="FEFFFF"/>
                </a:solidFill>
              </a:rPr>
              <a:t>Encourages virtual proceedings to ensure safety.</a:t>
            </a:r>
          </a:p>
          <a:p>
            <a:pPr lvl="1"/>
            <a:r>
              <a:rPr lang="en-US" sz="1500">
                <a:solidFill>
                  <a:srgbClr val="FEFFFF"/>
                </a:solidFill>
              </a:rPr>
              <a:t>Requires a pre-trial first where tenants are advised of information for legal services and HARAs, along with conditional dismissals. </a:t>
            </a:r>
          </a:p>
          <a:p>
            <a:pPr lvl="1"/>
            <a:r>
              <a:rPr lang="en-US" sz="1500">
                <a:solidFill>
                  <a:srgbClr val="FEFFFF"/>
                </a:solidFill>
              </a:rPr>
              <a:t>Tenants who fail to appear at pre-trial cannot be defaulted unless personally served. </a:t>
            </a:r>
          </a:p>
          <a:p>
            <a:pPr lvl="1"/>
            <a:r>
              <a:rPr lang="en-US" sz="1500">
                <a:solidFill>
                  <a:srgbClr val="FEFFFF"/>
                </a:solidFill>
              </a:rPr>
              <a:t>Second hearing is adjourned 7 days, or more by stipulation. </a:t>
            </a:r>
          </a:p>
          <a:p>
            <a:pPr lvl="1"/>
            <a:r>
              <a:rPr lang="en-US" sz="1500">
                <a:solidFill>
                  <a:srgbClr val="FEFFFF"/>
                </a:solidFill>
              </a:rPr>
              <a:t>Jury demand must be made within 7 days of first response, this is an extension. </a:t>
            </a:r>
          </a:p>
          <a:p>
            <a:pPr lvl="1"/>
            <a:r>
              <a:rPr lang="en-US" sz="1500">
                <a:solidFill>
                  <a:srgbClr val="FEFFFF"/>
                </a:solidFill>
              </a:rPr>
              <a:t>Courts to discontinue when there are no longer complaints alleging breaches between March 20, 2020 and June 30, 2020. </a:t>
            </a:r>
          </a:p>
          <a:p>
            <a:pPr lvl="1"/>
            <a:endParaRPr lang="en-US" sz="1500">
              <a:solidFill>
                <a:srgbClr val="FEFFFF"/>
              </a:solidFill>
            </a:endParaRPr>
          </a:p>
          <a:p>
            <a:pPr lvl="1"/>
            <a:endParaRPr lang="en-US" sz="1500">
              <a:solidFill>
                <a:srgbClr val="FEFFFF"/>
              </a:solidFill>
            </a:endParaRPr>
          </a:p>
          <a:p>
            <a:endParaRPr lang="en-US" sz="1500">
              <a:solidFill>
                <a:srgbClr val="FEFFFF"/>
              </a:solidFill>
            </a:endParaRPr>
          </a:p>
        </p:txBody>
      </p:sp>
    </p:spTree>
    <p:extLst>
      <p:ext uri="{BB962C8B-B14F-4D97-AF65-F5344CB8AC3E}">
        <p14:creationId xmlns:p14="http://schemas.microsoft.com/office/powerpoint/2010/main" val="2497114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1E4C875-7EBF-4323-82BF-1DD544E16955}"/>
              </a:ext>
            </a:extLst>
          </p:cNvPr>
          <p:cNvSpPr>
            <a:spLocks noGrp="1"/>
          </p:cNvSpPr>
          <p:nvPr>
            <p:ph type="title"/>
          </p:nvPr>
        </p:nvSpPr>
        <p:spPr>
          <a:xfrm>
            <a:off x="934872" y="982272"/>
            <a:ext cx="3388419" cy="4560970"/>
          </a:xfrm>
        </p:spPr>
        <p:txBody>
          <a:bodyPr>
            <a:normAutofit/>
          </a:bodyPr>
          <a:lstStyle/>
          <a:p>
            <a:r>
              <a:rPr lang="en-US" sz="4000" u="sng">
                <a:solidFill>
                  <a:srgbClr val="FFFFFF"/>
                </a:solidFill>
              </a:rPr>
              <a:t>Administrative and Executive Orders Regarding Evictions</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818EE8B5-99E8-4BC6-ACA8-E8A4B7448FC7}"/>
              </a:ext>
            </a:extLst>
          </p:cNvPr>
          <p:cNvSpPr>
            <a:spLocks noGrp="1"/>
          </p:cNvSpPr>
          <p:nvPr>
            <p:ph idx="1"/>
          </p:nvPr>
        </p:nvSpPr>
        <p:spPr>
          <a:xfrm>
            <a:off x="5221862" y="1719618"/>
            <a:ext cx="5948831" cy="4334629"/>
          </a:xfrm>
        </p:spPr>
        <p:txBody>
          <a:bodyPr anchor="ctr">
            <a:normAutofit/>
          </a:bodyPr>
          <a:lstStyle/>
          <a:p>
            <a:r>
              <a:rPr lang="en-US" sz="1300" b="1">
                <a:solidFill>
                  <a:srgbClr val="FEFFFF"/>
                </a:solidFill>
              </a:rPr>
              <a:t>CDC Agency Order, Effective September 4-December 31, 2020</a:t>
            </a:r>
          </a:p>
          <a:p>
            <a:pPr lvl="1"/>
            <a:r>
              <a:rPr lang="en-US" sz="1300">
                <a:solidFill>
                  <a:srgbClr val="FEFFFF"/>
                </a:solidFill>
              </a:rPr>
              <a:t>States that eviction in a pandemic is a public health crisis. </a:t>
            </a:r>
          </a:p>
          <a:p>
            <a:pPr lvl="1"/>
            <a:r>
              <a:rPr lang="en-US" sz="1300">
                <a:solidFill>
                  <a:srgbClr val="FEFFFF"/>
                </a:solidFill>
              </a:rPr>
              <a:t>A landlord, “</a:t>
            </a:r>
            <a:r>
              <a:rPr lang="en-US" sz="1300" b="1">
                <a:solidFill>
                  <a:srgbClr val="FEFFFF"/>
                </a:solidFill>
              </a:rPr>
              <a:t>shall not evict</a:t>
            </a:r>
            <a:r>
              <a:rPr lang="en-US" sz="1300">
                <a:solidFill>
                  <a:srgbClr val="FEFFFF"/>
                </a:solidFill>
              </a:rPr>
              <a:t> any covered person from any residential property in any jurisdiction to which this Order applies during the effective period of the Order.”</a:t>
            </a:r>
          </a:p>
          <a:p>
            <a:pPr lvl="1"/>
            <a:r>
              <a:rPr lang="en-US" sz="1300">
                <a:solidFill>
                  <a:srgbClr val="FEFFFF"/>
                </a:solidFill>
              </a:rPr>
              <a:t>“This Order does not relieve any individual of any obligation to pay rent, make a housing payment, or comply with any other obligation that the individual may have under a tenancy, lease, or similar contract. Nothing in this Order precludes the charging or collecting of fees, penalties, or interest as a result of the failure to pay rent or other housing payment on a timely basis, under the terms of any applicable contract.”</a:t>
            </a:r>
          </a:p>
          <a:p>
            <a:pPr lvl="1"/>
            <a:r>
              <a:rPr lang="en-US" sz="1300">
                <a:solidFill>
                  <a:srgbClr val="FEFFFF"/>
                </a:solidFill>
              </a:rPr>
              <a:t>To invoke the CDC’s order tenants must provide an executed copy of the Declaration form to their landlord. The declaration is under the penalty of perjury. </a:t>
            </a:r>
          </a:p>
          <a:p>
            <a:pPr lvl="1"/>
            <a:r>
              <a:rPr lang="en-US" sz="1300">
                <a:solidFill>
                  <a:srgbClr val="FEFFFF"/>
                </a:solidFill>
              </a:rPr>
              <a:t>A person violating this Order may be subject to a fine of no more than $100,000 if the violation does not result in a death or one year in jail, or both, or a fine of no more than $250,000 if the violation results in a death or one year in jail, or both, or as otherwise provided by law. </a:t>
            </a:r>
          </a:p>
          <a:p>
            <a:endParaRPr lang="en-US" sz="1300">
              <a:solidFill>
                <a:srgbClr val="FEFFFF"/>
              </a:solidFill>
            </a:endParaRPr>
          </a:p>
          <a:p>
            <a:endParaRPr lang="en-US" sz="1300">
              <a:solidFill>
                <a:srgbClr val="FEFFFF"/>
              </a:solidFill>
            </a:endParaRPr>
          </a:p>
        </p:txBody>
      </p:sp>
    </p:spTree>
    <p:extLst>
      <p:ext uri="{BB962C8B-B14F-4D97-AF65-F5344CB8AC3E}">
        <p14:creationId xmlns:p14="http://schemas.microsoft.com/office/powerpoint/2010/main" val="2274353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09D9137-0E10-435B-AE86-31D60BE0EB03}"/>
              </a:ext>
            </a:extLst>
          </p:cNvPr>
          <p:cNvSpPr>
            <a:spLocks noGrp="1"/>
          </p:cNvSpPr>
          <p:nvPr>
            <p:ph type="title"/>
          </p:nvPr>
        </p:nvSpPr>
        <p:spPr>
          <a:xfrm>
            <a:off x="777240" y="731519"/>
            <a:ext cx="2845191" cy="3237579"/>
          </a:xfrm>
        </p:spPr>
        <p:txBody>
          <a:bodyPr>
            <a:normAutofit/>
          </a:bodyPr>
          <a:lstStyle/>
          <a:p>
            <a:r>
              <a:rPr lang="en-US" sz="3800" u="sng">
                <a:solidFill>
                  <a:srgbClr val="FFFFFF"/>
                </a:solidFill>
              </a:rPr>
              <a:t>Declaration as set forth in agency order:</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E0534E1-F0AE-4E23-9D90-9CD06C51447E}"/>
              </a:ext>
            </a:extLst>
          </p:cNvPr>
          <p:cNvSpPr>
            <a:spLocks noGrp="1"/>
          </p:cNvSpPr>
          <p:nvPr>
            <p:ph idx="1"/>
          </p:nvPr>
        </p:nvSpPr>
        <p:spPr>
          <a:xfrm>
            <a:off x="4044601" y="457200"/>
            <a:ext cx="7372699" cy="5704791"/>
          </a:xfrm>
        </p:spPr>
        <p:txBody>
          <a:bodyPr anchor="ctr">
            <a:noAutofit/>
          </a:bodyPr>
          <a:lstStyle/>
          <a:p>
            <a:r>
              <a:rPr lang="en-US" sz="1400" dirty="0"/>
              <a:t>I certify under penalty of perjury, pursuant to 28 U.S.C. 1746, that the foregoing are true and correct: </a:t>
            </a:r>
          </a:p>
          <a:p>
            <a:pPr lvl="1"/>
            <a:r>
              <a:rPr lang="en-US" sz="1400" dirty="0"/>
              <a:t>I have used best efforts to obtain all available government assistance for rent or housing;</a:t>
            </a:r>
          </a:p>
          <a:p>
            <a:pPr lvl="1"/>
            <a:r>
              <a:rPr lang="en-US" sz="1400" dirty="0"/>
              <a:t>I either expect to earn no more than $99,000 in annual income for Calendar Year 2020 (or no more than $198,000 if filing a joint tax return), was not required to report any income in 2019 to the U.S. Internal Revenue Service, or received an Economic Impact Payment (stimulus check) pursuant to Section 2201 of the CARES Act;</a:t>
            </a:r>
          </a:p>
          <a:p>
            <a:pPr lvl="1"/>
            <a:r>
              <a:rPr lang="en-US" sz="1400" dirty="0"/>
              <a:t>I am unable to pay my full rent or make a full housing payment due to substantial loss of household income, loss of compensable hours of work or wages, lay-offs, or extraordinary out-of-pocket medical expenses; </a:t>
            </a:r>
          </a:p>
          <a:p>
            <a:pPr lvl="1"/>
            <a:r>
              <a:rPr lang="en-US" sz="1400" dirty="0"/>
              <a:t>I am using best efforts to make timely partial payments that are as close to the full payment as the individual’s circumstances may permit, taking into account other nondiscretionary expenses; </a:t>
            </a:r>
          </a:p>
          <a:p>
            <a:pPr lvl="1"/>
            <a:r>
              <a:rPr lang="en-US" sz="1400" dirty="0"/>
              <a:t>If evicted I would likely become homeless, need to move into a homeless shelter, or need to move into a new residence shared by other people who live in close quarters because I have no other available housing options.</a:t>
            </a:r>
          </a:p>
          <a:p>
            <a:pPr lvl="1"/>
            <a:r>
              <a:rPr lang="en-US" sz="1400" dirty="0"/>
              <a:t>I understand that I must still pay rent or make a housing payment, and comply with other obligations that I may have under my tenancy, lease agreement, or similar contract. I further understand that fees, penalties, or interest for not paying rent or making a housing payment on time as required by my tenancy, lease agreement, or similar contract may still be charged or collected.</a:t>
            </a:r>
          </a:p>
          <a:p>
            <a:pPr lvl="1"/>
            <a:r>
              <a:rPr lang="en-US" sz="1400" dirty="0"/>
              <a:t>I further understand that at the end of this temporary halt on evictions on December 31, 2020, my housing provider may require payment in full for all payments not made prior to and during the temporary halt and failure to pay may make me subject to eviction pursuant to State and local laws. I understand that any false or misleading statements or omissions may result in criminal and civil actions for fines, penalties, damages, or imprisonment. </a:t>
            </a:r>
          </a:p>
        </p:txBody>
      </p:sp>
    </p:spTree>
    <p:extLst>
      <p:ext uri="{BB962C8B-B14F-4D97-AF65-F5344CB8AC3E}">
        <p14:creationId xmlns:p14="http://schemas.microsoft.com/office/powerpoint/2010/main" val="182981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659377F-2B5D-4900-BB87-3F5FCC4730B7}"/>
              </a:ext>
            </a:extLst>
          </p:cNvPr>
          <p:cNvSpPr>
            <a:spLocks noGrp="1"/>
          </p:cNvSpPr>
          <p:nvPr>
            <p:ph type="title"/>
          </p:nvPr>
        </p:nvSpPr>
        <p:spPr>
          <a:xfrm>
            <a:off x="934872" y="982272"/>
            <a:ext cx="3388419" cy="4560970"/>
          </a:xfrm>
        </p:spPr>
        <p:txBody>
          <a:bodyPr>
            <a:normAutofit/>
          </a:bodyPr>
          <a:lstStyle/>
          <a:p>
            <a:r>
              <a:rPr lang="en-US" sz="4000">
                <a:solidFill>
                  <a:srgbClr val="FFFFFF"/>
                </a:solidFill>
              </a:rPr>
              <a:t>How is this working?</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22BC7311-736B-4541-A839-248387C555BA}"/>
              </a:ext>
            </a:extLst>
          </p:cNvPr>
          <p:cNvSpPr>
            <a:spLocks noGrp="1"/>
          </p:cNvSpPr>
          <p:nvPr>
            <p:ph idx="1"/>
          </p:nvPr>
        </p:nvSpPr>
        <p:spPr>
          <a:xfrm>
            <a:off x="5221862" y="1719618"/>
            <a:ext cx="5948831" cy="4334629"/>
          </a:xfrm>
        </p:spPr>
        <p:txBody>
          <a:bodyPr anchor="ctr">
            <a:normAutofit lnSpcReduction="10000"/>
          </a:bodyPr>
          <a:lstStyle/>
          <a:p>
            <a:r>
              <a:rPr lang="en-US" sz="1900" dirty="0">
                <a:solidFill>
                  <a:srgbClr val="FEFFFF"/>
                </a:solidFill>
              </a:rPr>
              <a:t>Each county, with the exception of Wayne, has one HARA that is processing all applications of landlords and tenants. </a:t>
            </a:r>
          </a:p>
          <a:p>
            <a:r>
              <a:rPr lang="en-US" sz="1900" dirty="0">
                <a:solidFill>
                  <a:srgbClr val="FEFFFF"/>
                </a:solidFill>
              </a:rPr>
              <a:t>Lakeshore Legal Aid is the lone legal services provider for tenants in Out Wayne, Oakland, and Macomb Counties. </a:t>
            </a:r>
          </a:p>
          <a:p>
            <a:pPr lvl="1"/>
            <a:r>
              <a:rPr lang="en-US" sz="1900" dirty="0">
                <a:solidFill>
                  <a:srgbClr val="FEFFFF"/>
                </a:solidFill>
              </a:rPr>
              <a:t>Representing on dockets, reviewing settlement agreements, bench trials, negotiating with Landlord attorneys, phone intakes, call backs, advising on tenant rights. </a:t>
            </a:r>
          </a:p>
          <a:p>
            <a:r>
              <a:rPr lang="en-US" sz="1900" dirty="0">
                <a:solidFill>
                  <a:srgbClr val="FEFFFF"/>
                </a:solidFill>
              </a:rPr>
              <a:t>In the City of Detroit, we are partnered with the City, Wayne Metro, UCHC, and MLS. </a:t>
            </a:r>
          </a:p>
          <a:p>
            <a:pPr lvl="1"/>
            <a:r>
              <a:rPr lang="en-US" sz="1900" dirty="0">
                <a:solidFill>
                  <a:srgbClr val="FEFFFF"/>
                </a:solidFill>
              </a:rPr>
              <a:t>We are answering thousands of calls, appearing at </a:t>
            </a:r>
            <a:r>
              <a:rPr lang="en-US" sz="1900" b="1" dirty="0">
                <a:solidFill>
                  <a:srgbClr val="FEFFFF"/>
                </a:solidFill>
              </a:rPr>
              <a:t>every</a:t>
            </a:r>
            <a:r>
              <a:rPr lang="en-US" sz="1900" dirty="0">
                <a:solidFill>
                  <a:srgbClr val="FEFFFF"/>
                </a:solidFill>
              </a:rPr>
              <a:t> </a:t>
            </a:r>
            <a:r>
              <a:rPr lang="en-US" sz="1900" dirty="0" err="1">
                <a:solidFill>
                  <a:srgbClr val="FEFFFF"/>
                </a:solidFill>
              </a:rPr>
              <a:t>ll</a:t>
            </a:r>
            <a:r>
              <a:rPr lang="en-US" sz="1900" dirty="0">
                <a:solidFill>
                  <a:srgbClr val="FEFFFF"/>
                </a:solidFill>
              </a:rPr>
              <a:t>/t docket at 36</a:t>
            </a:r>
            <a:r>
              <a:rPr lang="en-US" sz="1900" baseline="30000" dirty="0">
                <a:solidFill>
                  <a:srgbClr val="FEFFFF"/>
                </a:solidFill>
              </a:rPr>
              <a:t>th</a:t>
            </a:r>
            <a:r>
              <a:rPr lang="en-US" sz="1900" dirty="0">
                <a:solidFill>
                  <a:srgbClr val="FEFFFF"/>
                </a:solidFill>
              </a:rPr>
              <a:t> District Court, collecting documents and applications, coordinating services. </a:t>
            </a:r>
          </a:p>
        </p:txBody>
      </p:sp>
    </p:spTree>
    <p:extLst>
      <p:ext uri="{BB962C8B-B14F-4D97-AF65-F5344CB8AC3E}">
        <p14:creationId xmlns:p14="http://schemas.microsoft.com/office/powerpoint/2010/main" val="3326936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C908-99A4-409E-BAC7-148E414C5674}"/>
              </a:ext>
            </a:extLst>
          </p:cNvPr>
          <p:cNvSpPr>
            <a:spLocks noGrp="1"/>
          </p:cNvSpPr>
          <p:nvPr>
            <p:ph type="title"/>
          </p:nvPr>
        </p:nvSpPr>
        <p:spPr>
          <a:xfrm>
            <a:off x="684212" y="4487332"/>
            <a:ext cx="10829362" cy="1507067"/>
          </a:xfrm>
        </p:spPr>
        <p:txBody>
          <a:bodyPr>
            <a:normAutofit/>
          </a:bodyPr>
          <a:lstStyle/>
          <a:p>
            <a:pPr algn="ctr"/>
            <a:br>
              <a:rPr lang="en-US" sz="2400" dirty="0"/>
            </a:br>
            <a:endParaRPr lang="en-US" sz="2400" dirty="0"/>
          </a:p>
        </p:txBody>
      </p:sp>
      <p:pic>
        <p:nvPicPr>
          <p:cNvPr id="1026" name="Picture 2" descr="Lakeshore Legal Aid">
            <a:extLst>
              <a:ext uri="{FF2B5EF4-FFF2-40B4-BE49-F238E27FC236}">
                <a16:creationId xmlns:a16="http://schemas.microsoft.com/office/drawing/2014/main" id="{992F1774-E78F-41C8-9D35-5F3779D98CA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4777" y="1041299"/>
            <a:ext cx="8027884" cy="187317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F987407-94A2-42CA-9D8F-88D69E0DF38D}"/>
              </a:ext>
            </a:extLst>
          </p:cNvPr>
          <p:cNvSpPr txBox="1"/>
          <p:nvPr/>
        </p:nvSpPr>
        <p:spPr>
          <a:xfrm>
            <a:off x="1904777" y="3403180"/>
            <a:ext cx="9395926" cy="2062103"/>
          </a:xfrm>
          <a:prstGeom prst="rect">
            <a:avLst/>
          </a:prstGeom>
          <a:noFill/>
        </p:spPr>
        <p:txBody>
          <a:bodyPr wrap="square" rtlCol="0">
            <a:spAutoFit/>
          </a:bodyPr>
          <a:lstStyle/>
          <a:p>
            <a:pPr algn="ctr"/>
            <a:r>
              <a:rPr lang="en-US" sz="3200" dirty="0">
                <a:solidFill>
                  <a:schemeClr val="accent1">
                    <a:lumMod val="75000"/>
                  </a:schemeClr>
                </a:solidFill>
              </a:rPr>
              <a:t>FOR PRO BONO OPPORTUNITIES, PLEASE EMAIL MICHELLE ERICKSON AT: MERICKSON@LAKESHORELEGALAID.ORG</a:t>
            </a:r>
          </a:p>
          <a:p>
            <a:pPr algn="ctr"/>
            <a:r>
              <a:rPr lang="en-US" sz="3200" dirty="0">
                <a:solidFill>
                  <a:schemeClr val="accent1">
                    <a:lumMod val="75000"/>
                  </a:schemeClr>
                </a:solidFill>
              </a:rPr>
              <a:t>313-242-0811x1303</a:t>
            </a:r>
          </a:p>
        </p:txBody>
      </p:sp>
    </p:spTree>
    <p:extLst>
      <p:ext uri="{BB962C8B-B14F-4D97-AF65-F5344CB8AC3E}">
        <p14:creationId xmlns:p14="http://schemas.microsoft.com/office/powerpoint/2010/main" val="4211159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1182</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Times New Roman</vt:lpstr>
      <vt:lpstr>Office Theme</vt:lpstr>
      <vt:lpstr>1_Office Theme</vt:lpstr>
      <vt:lpstr>PowerPoint Presentation</vt:lpstr>
      <vt:lpstr>There was an eviction crisis before COVID</vt:lpstr>
      <vt:lpstr>EVICTION DIVERSION PROGRAMS</vt:lpstr>
      <vt:lpstr>Administrative and Executive Orders Regarding Evictions</vt:lpstr>
      <vt:lpstr>Administrative and Executive Orders Regarding Evictions</vt:lpstr>
      <vt:lpstr>Administrative and Executive Orders Regarding Evictions</vt:lpstr>
      <vt:lpstr>Declaration as set forth in agency order:</vt:lpstr>
      <vt:lpstr>How is this working?</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Evictions 2020: National Crisis, Local Effect</dc:title>
  <dc:creator>Emily Calabrese</dc:creator>
  <cp:lastModifiedBy>Emily Calabrese</cp:lastModifiedBy>
  <cp:revision>4</cp:revision>
  <dcterms:created xsi:type="dcterms:W3CDTF">2020-09-14T19:23:30Z</dcterms:created>
  <dcterms:modified xsi:type="dcterms:W3CDTF">2020-09-14T20:16:01Z</dcterms:modified>
</cp:coreProperties>
</file>