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venir Bold" charset="1" panose="020B0703020203020204"/>
      <p:regular r:id="rId17"/>
    </p:embeddedFont>
    <p:embeddedFont>
      <p:font typeface="Avenir Italics" charset="1" panose="020B0503020203090204"/>
      <p:regular r:id="rId18"/>
    </p:embeddedFont>
    <p:embeddedFont>
      <p:font typeface="Avenir" charset="1" panose="020B0503020203020204"/>
      <p:regular r:id="rId19"/>
    </p:embeddedFont>
    <p:embeddedFont>
      <p:font typeface="Open Sans Bold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notesSlides/notesSlide2.xml" Type="http://schemas.openxmlformats.org/officeDocument/2006/relationships/notesSlide"/><Relationship Id="rId24" Target="notesSlides/notesSlide3.xml" Type="http://schemas.openxmlformats.org/officeDocument/2006/relationships/notesSlide"/><Relationship Id="rId25" Target="notesSlides/notesSlide4.xml" Type="http://schemas.openxmlformats.org/officeDocument/2006/relationships/notesSlide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Rebecca/Chad to support content on this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strive to ensure that MDOC volunteers have approval before confirming them for the clinics: we want to make sure departments are staffed as needed AND that we don't have last-minute cancellations at the clinics.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Most robust season to date</a:t>
            </a:r>
          </a:p>
          <a:p>
            <a:r>
              <a:rPr lang="en-US"/>
              <a:t/>
            </a:r>
          </a:p>
          <a:p>
            <a:r>
              <a:rPr lang="en-US"/>
              <a:t>Goal to help residents across the state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Volunteers are invited to attend pre-clinic prep call (via Teams) to review clinic timeline, what to expect on the day of the clinic, and any other training elements needed</a:t>
            </a:r>
          </a:p>
          <a:p>
            <a:r>
              <a:rPr lang="en-US"/>
              <a:t/>
            </a:r>
          </a:p>
          <a:p>
            <a:r>
              <a:rPr lang="en-US"/>
              <a:t>Variety of volunteer positions available: clinics are a great way to connect with residents and help communities!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4.jpeg" Type="http://schemas.openxmlformats.org/officeDocument/2006/relationships/image"/><Relationship Id="rId6" Target="https://www.youtube.com/watch?v=nWL5DsIxGXs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-940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05800" y="3113402"/>
            <a:ext cx="11620000" cy="348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b="true" sz="12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ROAD TO RESTORATION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03684" y="6564627"/>
            <a:ext cx="5722116" cy="599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i="true">
                <a:solidFill>
                  <a:srgbClr val="03055E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2025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81200" y="626745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5623560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C9841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75626" y="8268887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98845" y="0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76415" y="338138"/>
          <a:ext cx="4441482" cy="9610725"/>
        </p:xfrm>
        <a:graphic>
          <a:graphicData uri="http://schemas.openxmlformats.org/drawingml/2006/table">
            <a:tbl>
              <a:tblPr/>
              <a:tblGrid>
                <a:gridCol w="1921787"/>
                <a:gridCol w="2519696"/>
              </a:tblGrid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2/12/2025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Ypsilanti (MDOC)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2/27/2025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Jackson (MDOC)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3/6/2025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Kalamazoo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3/11/2025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Lansing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3/14/2025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Benton Harbor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4/9/2025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Royal Oak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4/22/2025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Gaylord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4/24/2025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Petoskey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4/25/2025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Traverse City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4/30/2025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Saginaw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5/6/2025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St. Ignace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5/7/2025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Newberry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5/9/2025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Alpena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5/16/2025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Grand Rapids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5/21/2025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Pontiac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6/3/2025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Ionia (MDOC)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6/6/2025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Gladwin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6/10/2025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St. Louis (MDOC)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6/11/2025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St. Louis (MDOC)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6/17/2025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Battle Creek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6/24/2025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Detroit </a:t>
                      </a:r>
                      <a:endParaRPr lang="en-US" sz="1100"/>
                    </a:p>
                  </a:txBody>
                  <a:tcPr marL="38100" marR="38100" marT="38100" marB="381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5770170" y="760288"/>
          <a:ext cx="4713891" cy="6819900"/>
        </p:xfrm>
        <a:graphic>
          <a:graphicData uri="http://schemas.openxmlformats.org/drawingml/2006/table">
            <a:tbl>
              <a:tblPr/>
              <a:tblGrid>
                <a:gridCol w="1734079"/>
                <a:gridCol w="2979812"/>
              </a:tblGrid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7/31/2025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Adrian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8/7/2025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Holland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8/12/2025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Bay City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8/20/2025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Washtenaw Co.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8/27/2025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Mt. Pleasant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9/9/2025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Ironwood/Bessemer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9/10/2025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Ontanogan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9/12/2025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Marquette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9/17/2025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Muskegon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9/25/2025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Detroit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10/2/2025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Roscommon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10/8/2025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Flint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10/15/2025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3055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Dearborn</a:t>
                      </a:r>
                      <a:endParaRPr lang="en-US" sz="1100"/>
                    </a:p>
                  </a:txBody>
                  <a:tcPr marL="57150" marR="57150" marT="57150" marB="571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1492073" y="5715013"/>
            <a:ext cx="6119046" cy="4066496"/>
          </a:xfrm>
          <a:custGeom>
            <a:avLst/>
            <a:gdLst/>
            <a:ahLst/>
            <a:cxnLst/>
            <a:rect r="r" b="b" t="t" l="l"/>
            <a:pathLst>
              <a:path h="4066496" w="6119046">
                <a:moveTo>
                  <a:pt x="0" y="0"/>
                </a:moveTo>
                <a:lnTo>
                  <a:pt x="6119046" y="0"/>
                </a:lnTo>
                <a:lnTo>
                  <a:pt x="6119046" y="4066496"/>
                </a:lnTo>
                <a:lnTo>
                  <a:pt x="0" y="406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7" id="7"/>
          <p:cNvSpPr txBox="true"/>
          <p:nvPr/>
        </p:nvSpPr>
        <p:spPr>
          <a:xfrm rot="0">
            <a:off x="11289549" y="3448063"/>
            <a:ext cx="6321571" cy="226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ANY QUESTIONS?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81200" y="-94024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1200" y="6267450"/>
            <a:ext cx="2880360" cy="4114800"/>
          </a:xfrm>
          <a:custGeom>
            <a:avLst/>
            <a:gdLst/>
            <a:ahLst/>
            <a:cxnLst/>
            <a:rect r="r" b="b" t="t" l="l"/>
            <a:pathLst>
              <a:path h="4114800" w="288036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5946" y="2882894"/>
            <a:ext cx="10620170" cy="190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b="true" sz="12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THANK YOU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77753" y="5854700"/>
            <a:ext cx="8188363" cy="153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www.Michigan.gov/R2R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Questions? Contact Abigayl Venman (venmana@michigan.gov)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800000">
            <a:off x="5623560" y="7673106"/>
            <a:ext cx="3422956" cy="2613894"/>
          </a:xfrm>
          <a:custGeom>
            <a:avLst/>
            <a:gdLst/>
            <a:ahLst/>
            <a:cxnLst/>
            <a:rect r="r" b="b" t="t" l="l"/>
            <a:pathLst>
              <a:path h="2613894" w="3422956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7556" y="916427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3482016" y="-2080942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88883" y="1390836"/>
            <a:ext cx="5908878" cy="3981264"/>
          </a:xfrm>
          <a:custGeom>
            <a:avLst/>
            <a:gdLst/>
            <a:ahLst/>
            <a:cxnLst/>
            <a:rect r="r" b="b" t="t" l="l"/>
            <a:pathLst>
              <a:path h="3981264" w="5908878">
                <a:moveTo>
                  <a:pt x="0" y="0"/>
                </a:moveTo>
                <a:lnTo>
                  <a:pt x="5908878" y="0"/>
                </a:lnTo>
                <a:lnTo>
                  <a:pt x="5908878" y="3981264"/>
                </a:lnTo>
                <a:lnTo>
                  <a:pt x="0" y="3981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394903" y="4925467"/>
            <a:ext cx="6959345" cy="4491553"/>
          </a:xfrm>
          <a:custGeom>
            <a:avLst/>
            <a:gdLst/>
            <a:ahLst/>
            <a:cxnLst/>
            <a:rect r="r" b="b" t="t" l="l"/>
            <a:pathLst>
              <a:path h="4491553" w="6959345">
                <a:moveTo>
                  <a:pt x="0" y="0"/>
                </a:moveTo>
                <a:lnTo>
                  <a:pt x="6959345" y="0"/>
                </a:lnTo>
                <a:lnTo>
                  <a:pt x="6959345" y="4491553"/>
                </a:lnTo>
                <a:lnTo>
                  <a:pt x="0" y="44915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263761" y="5372100"/>
            <a:ext cx="5496093" cy="3598287"/>
          </a:xfrm>
          <a:custGeom>
            <a:avLst/>
            <a:gdLst/>
            <a:ahLst/>
            <a:cxnLst/>
            <a:rect r="r" b="b" t="t" l="l"/>
            <a:pathLst>
              <a:path h="3598287" w="5496093">
                <a:moveTo>
                  <a:pt x="0" y="0"/>
                </a:moveTo>
                <a:lnTo>
                  <a:pt x="5496093" y="0"/>
                </a:lnTo>
                <a:lnTo>
                  <a:pt x="5496093" y="3598287"/>
                </a:lnTo>
                <a:lnTo>
                  <a:pt x="0" y="35982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7" id="7"/>
          <p:cNvSpPr txBox="true"/>
          <p:nvPr/>
        </p:nvSpPr>
        <p:spPr>
          <a:xfrm rot="0">
            <a:off x="2417556" y="819683"/>
            <a:ext cx="6726444" cy="136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b="true" sz="4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WHAT IS ROAD TO RESTORATION?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7556" y="2374894"/>
            <a:ext cx="5953371" cy="2997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Road to Restoration is a series of free clinics to assist Michigan residents in understanding how to get their driving privileges restored.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7556" y="916427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3482016" y="-2080942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86308" y="3548225"/>
            <a:ext cx="7479617" cy="5616051"/>
          </a:xfrm>
          <a:custGeom>
            <a:avLst/>
            <a:gdLst/>
            <a:ahLst/>
            <a:cxnLst/>
            <a:rect r="r" b="b" t="t" l="l"/>
            <a:pathLst>
              <a:path h="5616051" w="7479617">
                <a:moveTo>
                  <a:pt x="0" y="0"/>
                </a:moveTo>
                <a:lnTo>
                  <a:pt x="7479617" y="0"/>
                </a:lnTo>
                <a:lnTo>
                  <a:pt x="7479617" y="5616051"/>
                </a:lnTo>
                <a:lnTo>
                  <a:pt x="0" y="56160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5" id="5"/>
          <p:cNvSpPr txBox="true"/>
          <p:nvPr/>
        </p:nvSpPr>
        <p:spPr>
          <a:xfrm rot="0">
            <a:off x="1395508" y="1362811"/>
            <a:ext cx="10103647" cy="733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b="true" sz="4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WHAT IS A CLINIC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5508" y="2599715"/>
            <a:ext cx="8352963" cy="635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We strive to gather resources that residents may need to regain their driving privileges: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Mobile Secretary of State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Triage (Experts from different departments within Michigan Department of State)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Volunteer Attorneys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Local courts (when available)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Community partners</a:t>
            </a:r>
          </a:p>
          <a:p>
            <a:pPr algn="l">
              <a:lnSpc>
                <a:spcPts val="4515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076646" y="1702418"/>
            <a:ext cx="9214268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b="true" sz="7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R2R BACKGROUND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893678" y="8135576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8135576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76646" y="2954691"/>
            <a:ext cx="7841938" cy="463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Launched in 2022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Nearly 10,000 residents searved thus far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Annual partners include 211, Michigan Department of Attorney General, Detroit Justice Center, DTE, United Way, Michigan Works!, Miller Canfield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96330" y="1778618"/>
            <a:ext cx="4767719" cy="6356958"/>
          </a:xfrm>
          <a:custGeom>
            <a:avLst/>
            <a:gdLst/>
            <a:ahLst/>
            <a:cxnLst/>
            <a:rect r="r" b="b" t="t" l="l"/>
            <a:pathLst>
              <a:path h="6356958" w="4767719">
                <a:moveTo>
                  <a:pt x="0" y="0"/>
                </a:moveTo>
                <a:lnTo>
                  <a:pt x="4767718" y="0"/>
                </a:lnTo>
                <a:lnTo>
                  <a:pt x="476771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06396" y="8275538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552633"/>
            <a:ext cx="9477277" cy="9129516"/>
            <a:chOff x="0" y="0"/>
            <a:chExt cx="2496073" cy="24044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96073" cy="2404482"/>
            </a:xfrm>
            <a:custGeom>
              <a:avLst/>
              <a:gdLst/>
              <a:ahLst/>
              <a:cxnLst/>
              <a:rect r="r" b="b" t="t" l="l"/>
              <a:pathLst>
                <a:path h="2404482" w="2496073">
                  <a:moveTo>
                    <a:pt x="41662" y="0"/>
                  </a:moveTo>
                  <a:lnTo>
                    <a:pt x="2454411" y="0"/>
                  </a:lnTo>
                  <a:cubicBezTo>
                    <a:pt x="2477420" y="0"/>
                    <a:pt x="2496073" y="18653"/>
                    <a:pt x="2496073" y="41662"/>
                  </a:cubicBezTo>
                  <a:lnTo>
                    <a:pt x="2496073" y="2362820"/>
                  </a:lnTo>
                  <a:cubicBezTo>
                    <a:pt x="2496073" y="2373869"/>
                    <a:pt x="2491684" y="2384466"/>
                    <a:pt x="2483870" y="2392279"/>
                  </a:cubicBezTo>
                  <a:cubicBezTo>
                    <a:pt x="2476057" y="2400092"/>
                    <a:pt x="2465461" y="2404482"/>
                    <a:pt x="2454411" y="2404482"/>
                  </a:cubicBezTo>
                  <a:lnTo>
                    <a:pt x="41662" y="2404482"/>
                  </a:lnTo>
                  <a:cubicBezTo>
                    <a:pt x="30612" y="2404482"/>
                    <a:pt x="20015" y="2400092"/>
                    <a:pt x="12202" y="2392279"/>
                  </a:cubicBezTo>
                  <a:cubicBezTo>
                    <a:pt x="4389" y="2384466"/>
                    <a:pt x="0" y="2373869"/>
                    <a:pt x="0" y="2362820"/>
                  </a:cubicBezTo>
                  <a:lnTo>
                    <a:pt x="0" y="41662"/>
                  </a:lnTo>
                  <a:cubicBezTo>
                    <a:pt x="0" y="30612"/>
                    <a:pt x="4389" y="20015"/>
                    <a:pt x="12202" y="12202"/>
                  </a:cubicBezTo>
                  <a:cubicBezTo>
                    <a:pt x="20015" y="4389"/>
                    <a:pt x="30612" y="0"/>
                    <a:pt x="4166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100000"/>
                  </a:srgbClr>
                </a:gs>
                <a:gs pos="100000">
                  <a:srgbClr val="D69F4C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496073" cy="24330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410621" y="552633"/>
            <a:ext cx="8249763" cy="9129516"/>
            <a:chOff x="0" y="0"/>
            <a:chExt cx="10999684" cy="121726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99684" cy="12172688"/>
            </a:xfrm>
            <a:custGeom>
              <a:avLst/>
              <a:gdLst/>
              <a:ahLst/>
              <a:cxnLst/>
              <a:rect r="r" b="b" t="t" l="l"/>
              <a:pathLst>
                <a:path h="12172688" w="10999684">
                  <a:moveTo>
                    <a:pt x="0" y="0"/>
                  </a:moveTo>
                  <a:lnTo>
                    <a:pt x="10999684" y="0"/>
                  </a:lnTo>
                  <a:lnTo>
                    <a:pt x="10999684" y="12172688"/>
                  </a:lnTo>
                  <a:lnTo>
                    <a:pt x="0" y="12172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483463" y="3010801"/>
              <a:ext cx="472953" cy="450783"/>
              <a:chOff x="0" y="0"/>
              <a:chExt cx="812800" cy="7747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1578826" y="2411257"/>
              <a:ext cx="472953" cy="450783"/>
              <a:chOff x="0" y="0"/>
              <a:chExt cx="812800" cy="7747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065943" y="3107259"/>
              <a:ext cx="472953" cy="450783"/>
              <a:chOff x="0" y="0"/>
              <a:chExt cx="812800" cy="7747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6635737" y="3236192"/>
              <a:ext cx="472953" cy="450783"/>
              <a:chOff x="0" y="0"/>
              <a:chExt cx="812800" cy="7747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7386608" y="4055961"/>
              <a:ext cx="472953" cy="450783"/>
              <a:chOff x="0" y="0"/>
              <a:chExt cx="812800" cy="7747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7990617" y="10531849"/>
              <a:ext cx="472953" cy="450783"/>
              <a:chOff x="0" y="0"/>
              <a:chExt cx="812800" cy="7747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8961609" y="10531849"/>
              <a:ext cx="472953" cy="450783"/>
              <a:chOff x="0" y="0"/>
              <a:chExt cx="812800" cy="7747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6484674" y="10494220"/>
              <a:ext cx="472953" cy="450783"/>
              <a:chOff x="0" y="0"/>
              <a:chExt cx="812800" cy="7747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7754141" y="9705484"/>
              <a:ext cx="472953" cy="450783"/>
              <a:chOff x="0" y="0"/>
              <a:chExt cx="812800" cy="7747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5428896" y="10757240"/>
              <a:ext cx="472953" cy="450783"/>
              <a:chOff x="0" y="0"/>
              <a:chExt cx="812800" cy="7747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9069984" y="10081066"/>
              <a:ext cx="472953" cy="450783"/>
              <a:chOff x="0" y="0"/>
              <a:chExt cx="812800" cy="7747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7561565" y="5860953"/>
              <a:ext cx="472953" cy="450783"/>
              <a:chOff x="0" y="0"/>
              <a:chExt cx="812800" cy="7747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6399261" y="6361397"/>
              <a:ext cx="472953" cy="450783"/>
              <a:chOff x="0" y="0"/>
              <a:chExt cx="812800" cy="7747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7199288" y="5304260"/>
              <a:ext cx="472953" cy="450783"/>
              <a:chOff x="0" y="0"/>
              <a:chExt cx="812800" cy="7747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8488656" y="8560617"/>
              <a:ext cx="472953" cy="450783"/>
              <a:chOff x="0" y="0"/>
              <a:chExt cx="812800" cy="774700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53" id="53"/>
            <p:cNvGrpSpPr/>
            <p:nvPr/>
          </p:nvGrpSpPr>
          <p:grpSpPr>
            <a:xfrm rot="0">
              <a:off x="9022140" y="5755043"/>
              <a:ext cx="472953" cy="450783"/>
              <a:chOff x="0" y="0"/>
              <a:chExt cx="812800" cy="7747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55" id="55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56" id="56"/>
            <p:cNvGrpSpPr/>
            <p:nvPr/>
          </p:nvGrpSpPr>
          <p:grpSpPr>
            <a:xfrm rot="0">
              <a:off x="6399261" y="9308389"/>
              <a:ext cx="472953" cy="450783"/>
              <a:chOff x="0" y="0"/>
              <a:chExt cx="812800" cy="7747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9258616" y="9797563"/>
              <a:ext cx="472953" cy="450783"/>
              <a:chOff x="0" y="0"/>
              <a:chExt cx="812800" cy="7747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62" id="62"/>
            <p:cNvGrpSpPr/>
            <p:nvPr/>
          </p:nvGrpSpPr>
          <p:grpSpPr>
            <a:xfrm rot="0">
              <a:off x="7108690" y="9346780"/>
              <a:ext cx="472953" cy="450783"/>
              <a:chOff x="0" y="0"/>
              <a:chExt cx="812800" cy="774700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65" id="65"/>
            <p:cNvGrpSpPr/>
            <p:nvPr/>
          </p:nvGrpSpPr>
          <p:grpSpPr>
            <a:xfrm rot="0">
              <a:off x="7859560" y="7660977"/>
              <a:ext cx="472953" cy="450783"/>
              <a:chOff x="0" y="0"/>
              <a:chExt cx="812800" cy="774700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67" id="67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68" id="68"/>
            <p:cNvGrpSpPr/>
            <p:nvPr/>
          </p:nvGrpSpPr>
          <p:grpSpPr>
            <a:xfrm rot="0">
              <a:off x="7623084" y="8683230"/>
              <a:ext cx="472953" cy="450783"/>
              <a:chOff x="0" y="0"/>
              <a:chExt cx="812800" cy="774700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71" id="71"/>
            <p:cNvGrpSpPr/>
            <p:nvPr/>
          </p:nvGrpSpPr>
          <p:grpSpPr>
            <a:xfrm rot="0">
              <a:off x="7020576" y="10405895"/>
              <a:ext cx="472953" cy="450783"/>
              <a:chOff x="0" y="0"/>
              <a:chExt cx="812800" cy="7747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74" id="74"/>
            <p:cNvGrpSpPr/>
            <p:nvPr/>
          </p:nvGrpSpPr>
          <p:grpSpPr>
            <a:xfrm rot="0">
              <a:off x="9491371" y="10248346"/>
              <a:ext cx="472953" cy="450783"/>
              <a:chOff x="0" y="0"/>
              <a:chExt cx="812800" cy="774700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0">
              <a:off x="8408595" y="11258814"/>
              <a:ext cx="472953" cy="450783"/>
              <a:chOff x="0" y="0"/>
              <a:chExt cx="812800" cy="7747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80" id="80"/>
            <p:cNvGrpSpPr/>
            <p:nvPr/>
          </p:nvGrpSpPr>
          <p:grpSpPr>
            <a:xfrm rot="0">
              <a:off x="5824752" y="9705484"/>
              <a:ext cx="472953" cy="450783"/>
              <a:chOff x="0" y="0"/>
              <a:chExt cx="812800" cy="774700"/>
            </a:xfrm>
          </p:grpSpPr>
          <p:sp>
            <p:nvSpPr>
              <p:cNvPr name="Freeform 81" id="81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83" id="83"/>
            <p:cNvGrpSpPr/>
            <p:nvPr/>
          </p:nvGrpSpPr>
          <p:grpSpPr>
            <a:xfrm rot="0">
              <a:off x="7493528" y="8232447"/>
              <a:ext cx="472953" cy="450783"/>
              <a:chOff x="0" y="0"/>
              <a:chExt cx="812800" cy="774700"/>
            </a:xfrm>
          </p:grpSpPr>
          <p:sp>
            <p:nvSpPr>
              <p:cNvPr name="Freeform 84" id="84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85" id="85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86" id="86"/>
            <p:cNvGrpSpPr/>
            <p:nvPr/>
          </p:nvGrpSpPr>
          <p:grpSpPr>
            <a:xfrm rot="0">
              <a:off x="8549187" y="8192069"/>
              <a:ext cx="472953" cy="450783"/>
              <a:chOff x="0" y="0"/>
              <a:chExt cx="812800" cy="774700"/>
            </a:xfrm>
          </p:grpSpPr>
          <p:sp>
            <p:nvSpPr>
              <p:cNvPr name="Freeform 87" id="87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88" id="88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89" id="89"/>
            <p:cNvGrpSpPr/>
            <p:nvPr/>
          </p:nvGrpSpPr>
          <p:grpSpPr>
            <a:xfrm rot="0">
              <a:off x="5679157" y="8857606"/>
              <a:ext cx="472953" cy="450783"/>
              <a:chOff x="0" y="0"/>
              <a:chExt cx="812800" cy="774700"/>
            </a:xfrm>
          </p:grpSpPr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91" id="91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92" id="92"/>
            <p:cNvGrpSpPr/>
            <p:nvPr/>
          </p:nvGrpSpPr>
          <p:grpSpPr>
            <a:xfrm rot="0">
              <a:off x="9731569" y="10180503"/>
              <a:ext cx="472953" cy="450783"/>
              <a:chOff x="0" y="0"/>
              <a:chExt cx="812800" cy="774700"/>
            </a:xfrm>
          </p:grpSpPr>
          <p:sp>
            <p:nvSpPr>
              <p:cNvPr name="Freeform 93" id="93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94" id="94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95" id="95"/>
            <p:cNvGrpSpPr/>
            <p:nvPr/>
          </p:nvGrpSpPr>
          <p:grpSpPr>
            <a:xfrm rot="0">
              <a:off x="7435764" y="7741286"/>
              <a:ext cx="472953" cy="450783"/>
              <a:chOff x="0" y="0"/>
              <a:chExt cx="812800" cy="774700"/>
            </a:xfrm>
          </p:grpSpPr>
          <p:sp>
            <p:nvSpPr>
              <p:cNvPr name="Freeform 96" id="96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97" id="97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98" id="98"/>
            <p:cNvGrpSpPr/>
            <p:nvPr/>
          </p:nvGrpSpPr>
          <p:grpSpPr>
            <a:xfrm rot="0">
              <a:off x="8833508" y="9179090"/>
              <a:ext cx="472953" cy="450783"/>
              <a:chOff x="0" y="0"/>
              <a:chExt cx="812800" cy="774700"/>
            </a:xfrm>
          </p:grpSpPr>
          <p:sp>
            <p:nvSpPr>
              <p:cNvPr name="Freeform 99" id="99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00" id="100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9491371" y="10531849"/>
              <a:ext cx="472953" cy="450783"/>
              <a:chOff x="0" y="0"/>
              <a:chExt cx="812800" cy="774700"/>
            </a:xfrm>
          </p:grpSpPr>
          <p:sp>
            <p:nvSpPr>
              <p:cNvPr name="Freeform 102" id="102"/>
              <p:cNvSpPr/>
              <p:nvPr/>
            </p:nvSpPr>
            <p:spPr>
              <a:xfrm flipH="false" flipV="false" rot="0">
                <a:off x="0" y="0"/>
                <a:ext cx="812800" cy="774700"/>
              </a:xfrm>
              <a:custGeom>
                <a:avLst/>
                <a:gdLst/>
                <a:ahLst/>
                <a:cxnLst/>
                <a:rect r="r" b="b" t="t" l="l"/>
                <a:pathLst>
                  <a:path h="774700" w="81280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9841D"/>
              </a:solidFill>
            </p:spPr>
          </p:sp>
          <p:sp>
            <p:nvSpPr>
              <p:cNvPr name="TextBox 103" id="103"/>
              <p:cNvSpPr txBox="true"/>
              <p:nvPr/>
            </p:nvSpPr>
            <p:spPr>
              <a:xfrm>
                <a:off x="228600" y="238125"/>
                <a:ext cx="355600" cy="3714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  <p:sp>
        <p:nvSpPr>
          <p:cNvPr name="TextBox 104" id="104"/>
          <p:cNvSpPr txBox="true"/>
          <p:nvPr/>
        </p:nvSpPr>
        <p:spPr>
          <a:xfrm rot="0">
            <a:off x="1644484" y="2000646"/>
            <a:ext cx="6726444" cy="733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b="true" sz="4500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2025 R2R SEASON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781200" y="2668915"/>
            <a:ext cx="5953371" cy="476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753" indent="-377876" lvl="1">
              <a:lnSpc>
                <a:spcPts val="535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34 clinics total across the state of Michigan</a:t>
            </a:r>
            <a:r>
              <a:rPr lang="en-US" sz="3500" i="true">
                <a:solidFill>
                  <a:srgbClr val="03055E"/>
                </a:solidFill>
                <a:latin typeface="Avenir Italics"/>
                <a:ea typeface="Avenir Italics"/>
                <a:cs typeface="Avenir Italics"/>
                <a:sym typeface="Avenir Italics"/>
              </a:rPr>
              <a:t> (5 have taken place already)</a:t>
            </a:r>
          </a:p>
          <a:p>
            <a:pPr algn="l" marL="755753" indent="-377876" lvl="1">
              <a:lnSpc>
                <a:spcPts val="535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5 clinics in MDOC facilities</a:t>
            </a:r>
          </a:p>
          <a:p>
            <a:pPr algn="l" marL="755753" indent="-377876" lvl="1">
              <a:lnSpc>
                <a:spcPts val="535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9 new-to-R2R cities/communities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10800000">
            <a:off x="2389037" y="0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19923" y="1404111"/>
            <a:ext cx="10961602" cy="99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b="true" sz="6063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WAYS TO GET INVOLVED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893678" y="8386479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8386479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543121" y="-308824"/>
            <a:ext cx="7549097" cy="8444400"/>
            <a:chOff x="0" y="0"/>
            <a:chExt cx="10065462" cy="11259200"/>
          </a:xfrm>
        </p:grpSpPr>
        <p:sp>
          <p:nvSpPr>
            <p:cNvPr name="AutoShape 9" id="9"/>
            <p:cNvSpPr/>
            <p:nvPr/>
          </p:nvSpPr>
          <p:spPr>
            <a:xfrm flipV="true">
              <a:off x="2302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55404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108506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161608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 flipV="true">
              <a:off x="214710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267812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V="true">
              <a:off x="320914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V="true">
              <a:off x="374016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flipV="true">
              <a:off x="427118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flipV="true">
              <a:off x="480220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980009" y="4565456"/>
            <a:ext cx="6337661" cy="4943747"/>
          </a:xfrm>
          <a:custGeom>
            <a:avLst/>
            <a:gdLst/>
            <a:ahLst/>
            <a:cxnLst/>
            <a:rect r="r" b="b" t="t" l="l"/>
            <a:pathLst>
              <a:path h="4943747" w="6337661">
                <a:moveTo>
                  <a:pt x="0" y="0"/>
                </a:moveTo>
                <a:lnTo>
                  <a:pt x="6337661" y="0"/>
                </a:lnTo>
                <a:lnTo>
                  <a:pt x="6337661" y="4943747"/>
                </a:lnTo>
                <a:lnTo>
                  <a:pt x="0" y="4943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20" id="20"/>
          <p:cNvSpPr txBox="true"/>
          <p:nvPr/>
        </p:nvSpPr>
        <p:spPr>
          <a:xfrm rot="0">
            <a:off x="1719923" y="2355811"/>
            <a:ext cx="9105672" cy="577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500" b="true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1. Volunteer attorney at a clinic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Virtual training in advance of the clinic</a:t>
            </a:r>
          </a:p>
          <a:p>
            <a:pPr algn="l" marL="1511505" indent="-503835" lvl="2">
              <a:lnSpc>
                <a:spcPts val="4515"/>
              </a:lnSpc>
              <a:buFont typeface="Arial"/>
              <a:buChar char="⚬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combination of self-serve materials and 1-hour Zoom training (if schedules do not align, available via recording)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Attend the clinic</a:t>
            </a:r>
          </a:p>
          <a:p>
            <a:pPr algn="l" marL="1511505" indent="-503835" lvl="2">
              <a:lnSpc>
                <a:spcPts val="4515"/>
              </a:lnSpc>
              <a:buFont typeface="Arial"/>
              <a:buChar char="⚬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full day is appr. 9am-5pm, partial attendance can work!</a:t>
            </a:r>
          </a:p>
          <a:p>
            <a:pPr algn="l" marL="1511505" indent="-503835" lvl="2">
              <a:lnSpc>
                <a:spcPts val="4515"/>
              </a:lnSpc>
              <a:buFont typeface="Arial"/>
              <a:buChar char="⚬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lunch provided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893678" y="8386479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386479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543121" y="-308824"/>
            <a:ext cx="7549097" cy="8444400"/>
            <a:chOff x="0" y="0"/>
            <a:chExt cx="10065462" cy="11259200"/>
          </a:xfrm>
        </p:grpSpPr>
        <p:sp>
          <p:nvSpPr>
            <p:cNvPr name="AutoShape 8" id="8"/>
            <p:cNvSpPr/>
            <p:nvPr/>
          </p:nvSpPr>
          <p:spPr>
            <a:xfrm flipV="true">
              <a:off x="2302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V="true">
              <a:off x="55404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108506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161608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214710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 flipV="true">
              <a:off x="267812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320914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V="true">
              <a:off x="374016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V="true">
              <a:off x="427118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flipV="true">
              <a:off x="480220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0463734" y="2460586"/>
            <a:ext cx="7086461" cy="4801303"/>
          </a:xfrm>
          <a:custGeom>
            <a:avLst/>
            <a:gdLst/>
            <a:ahLst/>
            <a:cxnLst/>
            <a:rect r="r" b="b" t="t" l="l"/>
            <a:pathLst>
              <a:path h="4801303" w="7086461">
                <a:moveTo>
                  <a:pt x="0" y="0"/>
                </a:moveTo>
                <a:lnTo>
                  <a:pt x="7086462" y="0"/>
                </a:lnTo>
                <a:lnTo>
                  <a:pt x="7086462" y="4801303"/>
                </a:lnTo>
                <a:lnTo>
                  <a:pt x="0" y="48013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18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19" id="19"/>
          <p:cNvSpPr txBox="true"/>
          <p:nvPr/>
        </p:nvSpPr>
        <p:spPr>
          <a:xfrm rot="0">
            <a:off x="1719923" y="1404111"/>
            <a:ext cx="10961602" cy="99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b="true" sz="6063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WAYS TO GET INVOLVED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19923" y="2355811"/>
            <a:ext cx="8444200" cy="577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500" b="true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2. Help us connect to your community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Community organizations that may wish to provide information to residents at a clinic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Getting the word out about upcoming clinics: sharing our digital assets online, ideas where physical fliers can be made available, other ideas on how to reach communities (local media, special Facebook groups, etc.)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84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79E3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893678" y="8386479"/>
            <a:ext cx="4102978" cy="2245448"/>
          </a:xfrm>
          <a:custGeom>
            <a:avLst/>
            <a:gdLst/>
            <a:ahLst/>
            <a:cxnLst/>
            <a:rect r="r" b="b" t="t" l="l"/>
            <a:pathLst>
              <a:path h="2245448" w="410297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386479"/>
            <a:ext cx="4102978" cy="3133183"/>
          </a:xfrm>
          <a:custGeom>
            <a:avLst/>
            <a:gdLst/>
            <a:ahLst/>
            <a:cxnLst/>
            <a:rect r="r" b="b" t="t" l="l"/>
            <a:pathLst>
              <a:path h="3133183" w="4102978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543121" y="-308824"/>
            <a:ext cx="7549097" cy="8444400"/>
            <a:chOff x="0" y="0"/>
            <a:chExt cx="10065462" cy="11259200"/>
          </a:xfrm>
        </p:grpSpPr>
        <p:sp>
          <p:nvSpPr>
            <p:cNvPr name="AutoShape 8" id="8"/>
            <p:cNvSpPr/>
            <p:nvPr/>
          </p:nvSpPr>
          <p:spPr>
            <a:xfrm flipV="true">
              <a:off x="2302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V="true">
              <a:off x="554040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108506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161608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214710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 flipV="true">
              <a:off x="2678121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320914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V="true">
              <a:off x="374016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V="true">
              <a:off x="427118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flipV="true">
              <a:off x="4802202" y="10735"/>
              <a:ext cx="5240240" cy="11237731"/>
            </a:xfrm>
            <a:prstGeom prst="line">
              <a:avLst/>
            </a:prstGeom>
            <a:ln cap="flat" w="50800">
              <a:solidFill>
                <a:srgbClr val="03055E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0926123" y="4615069"/>
            <a:ext cx="6713471" cy="4367290"/>
          </a:xfrm>
          <a:custGeom>
            <a:avLst/>
            <a:gdLst/>
            <a:ahLst/>
            <a:cxnLst/>
            <a:rect r="r" b="b" t="t" l="l"/>
            <a:pathLst>
              <a:path h="4367290" w="6713471">
                <a:moveTo>
                  <a:pt x="0" y="0"/>
                </a:moveTo>
                <a:lnTo>
                  <a:pt x="6713471" y="0"/>
                </a:lnTo>
                <a:lnTo>
                  <a:pt x="6713471" y="4367289"/>
                </a:lnTo>
                <a:lnTo>
                  <a:pt x="0" y="436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3055E"/>
            </a:solidFill>
            <a:prstDash val="solid"/>
            <a:round/>
          </a:ln>
        </p:spPr>
      </p:sp>
      <p:sp>
        <p:nvSpPr>
          <p:cNvPr name="TextBox 19" id="19"/>
          <p:cNvSpPr txBox="true"/>
          <p:nvPr/>
        </p:nvSpPr>
        <p:spPr>
          <a:xfrm rot="0">
            <a:off x="1719923" y="1404111"/>
            <a:ext cx="10961602" cy="99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b="true" sz="6063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WAYS TO GET INVOLVED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19923" y="2290068"/>
            <a:ext cx="8900388" cy="577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500" b="true">
                <a:solidFill>
                  <a:srgbClr val="03055E"/>
                </a:solidFill>
                <a:latin typeface="Avenir Bold"/>
                <a:ea typeface="Avenir Bold"/>
                <a:cs typeface="Avenir Bold"/>
                <a:sym typeface="Avenir Bold"/>
              </a:rPr>
              <a:t>3. Sponsorship ideas</a:t>
            </a:r>
          </a:p>
          <a:p>
            <a:pPr algn="l">
              <a:lnSpc>
                <a:spcPts val="4515"/>
              </a:lnSpc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We would welcome suggestions for companies/orgs that may be interested in sponsoring some resident costs: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SOS sponsorships: arranged before the clinic, invoiced for exact amount after clinic</a:t>
            </a:r>
          </a:p>
          <a:p>
            <a:pPr algn="l" marL="755753" indent="-377876" lvl="1">
              <a:lnSpc>
                <a:spcPts val="4515"/>
              </a:lnSpc>
              <a:buFont typeface="Arial"/>
              <a:buChar char="•"/>
            </a:pPr>
            <a:r>
              <a:rPr lang="en-US" sz="3500">
                <a:solidFill>
                  <a:srgbClr val="03055E"/>
                </a:solidFill>
                <a:latin typeface="Avenir"/>
                <a:ea typeface="Avenir"/>
                <a:cs typeface="Avenir"/>
                <a:sym typeface="Avenir"/>
              </a:rPr>
              <a:t>Court fines/fees: paid directly to court on site during clinic, make arrangements with court to clear during the clinic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DAGjZdxrTgs</dc:identifier>
  <dcterms:modified xsi:type="dcterms:W3CDTF">2011-08-01T06:04:30Z</dcterms:modified>
  <cp:revision>1</cp:revision>
  <dc:title>R2R for April 2025 DBA Meeting</dc:title>
</cp:coreProperties>
</file>